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257" r:id="rId4"/>
    <p:sldId id="258" r:id="rId5"/>
    <p:sldId id="309" r:id="rId6"/>
    <p:sldId id="310" r:id="rId7"/>
    <p:sldId id="311" r:id="rId8"/>
    <p:sldId id="312" r:id="rId9"/>
    <p:sldId id="259" r:id="rId10"/>
    <p:sldId id="260" r:id="rId11"/>
    <p:sldId id="261" r:id="rId12"/>
    <p:sldId id="262" r:id="rId13"/>
    <p:sldId id="263" r:id="rId14"/>
    <p:sldId id="264" r:id="rId15"/>
    <p:sldId id="266" r:id="rId16"/>
    <p:sldId id="267" r:id="rId17"/>
    <p:sldId id="296" r:id="rId18"/>
    <p:sldId id="268" r:id="rId19"/>
    <p:sldId id="269" r:id="rId20"/>
    <p:sldId id="270" r:id="rId21"/>
    <p:sldId id="271" r:id="rId22"/>
    <p:sldId id="272" r:id="rId23"/>
    <p:sldId id="298" r:id="rId24"/>
    <p:sldId id="273" r:id="rId25"/>
    <p:sldId id="314" r:id="rId26"/>
    <p:sldId id="315" r:id="rId27"/>
    <p:sldId id="316" r:id="rId28"/>
    <p:sldId id="274" r:id="rId29"/>
    <p:sldId id="275" r:id="rId30"/>
    <p:sldId id="276" r:id="rId31"/>
    <p:sldId id="297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6" r:id="rId41"/>
    <p:sldId id="287" r:id="rId42"/>
    <p:sldId id="293" r:id="rId43"/>
    <p:sldId id="288" r:id="rId44"/>
    <p:sldId id="290" r:id="rId45"/>
    <p:sldId id="294" r:id="rId46"/>
    <p:sldId id="289" r:id="rId47"/>
    <p:sldId id="291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292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FC0462-F540-42DB-8458-F588808F11F5}">
          <p14:sldIdLst>
            <p14:sldId id="256"/>
            <p14:sldId id="313"/>
            <p14:sldId id="257"/>
            <p14:sldId id="258"/>
            <p14:sldId id="309"/>
            <p14:sldId id="310"/>
            <p14:sldId id="311"/>
            <p14:sldId id="312"/>
            <p14:sldId id="259"/>
            <p14:sldId id="260"/>
            <p14:sldId id="261"/>
            <p14:sldId id="262"/>
            <p14:sldId id="263"/>
            <p14:sldId id="264"/>
            <p14:sldId id="266"/>
            <p14:sldId id="267"/>
            <p14:sldId id="296"/>
            <p14:sldId id="268"/>
            <p14:sldId id="269"/>
            <p14:sldId id="270"/>
            <p14:sldId id="271"/>
            <p14:sldId id="272"/>
            <p14:sldId id="298"/>
            <p14:sldId id="273"/>
            <p14:sldId id="314"/>
            <p14:sldId id="315"/>
            <p14:sldId id="316"/>
            <p14:sldId id="274"/>
            <p14:sldId id="275"/>
            <p14:sldId id="276"/>
            <p14:sldId id="297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6"/>
            <p14:sldId id="287"/>
            <p14:sldId id="293"/>
            <p14:sldId id="288"/>
            <p14:sldId id="290"/>
            <p14:sldId id="294"/>
            <p14:sldId id="289"/>
            <p14:sldId id="291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AFF045-81F2-492F-9EFC-E92E39943D10}" v="11" dt="2019-08-22T13:04:06.8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E97A0-3611-4C10-9B56-199B6FED6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7C10BE-F7AC-45C1-B768-48AD79091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0A93F-9EF8-4B0D-9FB1-79F450AF1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7204-4D35-4CA8-8A30-D43403C40710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0D985-C8B4-4FCE-8A57-1312E1C7B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F63B5-0B6F-4F23-9738-F79B53A78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65D96-E2CD-47F8-A113-C0635328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6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2AA86-1B02-43AE-A578-3ACED6A58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B41665-904A-4E9E-8D33-53468E335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72182-67F4-48FE-9F95-698DD735B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7204-4D35-4CA8-8A30-D43403C40710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7A538-2403-411E-83AE-7DAB96037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1C68D-B3B2-4DF7-8999-37C7EE1F8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65D96-E2CD-47F8-A113-C0635328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7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4593B8-E5F2-4E8D-BD53-AB28E489D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9FE4C-0BF1-4D67-BE94-F562D2105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0AF23-F357-4B35-BF8D-1D53AC8D7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7204-4D35-4CA8-8A30-D43403C40710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882F3-CF64-4548-A49C-68882EFEF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4E2EC-79D7-4CE5-8C22-F6B2E20D9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65D96-E2CD-47F8-A113-C0635328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9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F2B2B-E61F-4271-865E-33BF9B923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A730D-6CEC-4A09-8276-0765E9F24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8C42C-5B20-4CB4-8BDA-33C8C616F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7204-4D35-4CA8-8A30-D43403C40710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D2DA2-B718-4018-9716-D406804A8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47510-4958-4228-A1B9-6C31906E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65D96-E2CD-47F8-A113-C0635328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9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D11C1-3E4A-4285-B13C-EACDB5CD7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5C3E3-36B2-4127-892B-CC81E3CB3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C9DAF-403E-4456-8E39-A94C14850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7204-4D35-4CA8-8A30-D43403C40710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B6985-62EA-4B71-B77E-3A6FBD497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58284-6ADA-4978-BE19-4639781A6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65D96-E2CD-47F8-A113-C0635328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7E391-8B8D-4385-9348-109FA9248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4450C-42E4-4334-AF57-86F2104323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E992C-B455-404A-9A29-8B8336F02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4A60A-C09A-4136-8951-E4E076313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7204-4D35-4CA8-8A30-D43403C40710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41DAB-6489-4333-B350-7BDC08985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33CE12-C331-40C5-AFDD-55E1AC9C8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65D96-E2CD-47F8-A113-C0635328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53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171A3-F71E-4BF4-B13E-946626534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114D2-38A1-4F17-9366-3EAB2028A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28109E-C40E-4510-9548-97658D03D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ABD01C-4A99-4A8C-B529-9C17C9A7C2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66CAE4-DB41-41EA-B6BF-ECDB0AB770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1E3D6C-948F-4377-8EF1-24C930AA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7204-4D35-4CA8-8A30-D43403C40710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FC429B-6CDE-4F52-B6A8-20B815DF8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BC9056-4895-43AD-B2EC-C607B5ABE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65D96-E2CD-47F8-A113-C0635328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7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FCE38-116E-4ACE-A931-53A600805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FAD508-D490-4E94-8122-666443E34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7204-4D35-4CA8-8A30-D43403C40710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8006EA-EAC3-4602-BB1B-97BB5AF0B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2556E9-C86B-44AC-ACF4-027937C5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65D96-E2CD-47F8-A113-C0635328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08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4527B3-3BFA-4AC3-8DC4-61BA1EB23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7204-4D35-4CA8-8A30-D43403C40710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785FE5-4482-47C7-93DB-A7E0DE317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42EDD-77D1-4F52-BD3B-CC5216ADC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65D96-E2CD-47F8-A113-C0635328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10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6683-C5FB-4B4F-94AB-BFC31AD39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75997-5116-4E76-9A03-C002DE70F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03B20-A0F5-4D44-B62F-20454F3FE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DF89EB-04E7-481A-AE59-B00BFFD4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7204-4D35-4CA8-8A30-D43403C40710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4E9CE7-3DF6-4598-B1F3-F1DBE1870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1D59E-127D-4812-ABBC-225C6C079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65D96-E2CD-47F8-A113-C0635328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0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5914A-6D30-4C14-B2AD-8D80F29E7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DFEAB5-CFCC-46E1-B5CB-D60828EC42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637F89-01B9-4938-B802-B842D8D6C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1432BD-1F23-422D-AED5-E4E864FD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7204-4D35-4CA8-8A30-D43403C40710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CFF1A6-8A7F-47E0-9870-6C12811B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991C3-FCE5-4796-8072-96B52E0E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65D96-E2CD-47F8-A113-C0635328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3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E2FC47-6111-4935-ACFC-B36644C5E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2C82F-DC14-4FA3-A8A5-A92B40ABA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DE252-33CA-47D0-B841-247E93F0AF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7204-4D35-4CA8-8A30-D43403C40710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5026D-11A0-4D05-B71E-322085881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299D0-C7FC-4460-80FE-43362B092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65D96-E2CD-47F8-A113-C0635328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9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m.mcneill@uky.edu" TargetMode="External"/><Relationship Id="rId2" Type="http://schemas.openxmlformats.org/officeDocument/2006/relationships/hyperlink" Target="mailto:michael.montross@uky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1915C-7487-4357-A3BC-1F4DE28F00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Inventory Measurement Tutorial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8A1CC9-B5E5-4DC5-BF97-4E3490F5FC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Mike Montross </a:t>
            </a:r>
            <a:r>
              <a:rPr lang="en-US" dirty="0">
                <a:hlinkClick r:id="rId2"/>
              </a:rPr>
              <a:t>michael.montross@uky.edu</a:t>
            </a:r>
            <a:endParaRPr lang="en-US" dirty="0"/>
          </a:p>
          <a:p>
            <a:r>
              <a:rPr lang="en-US" dirty="0"/>
              <a:t>Sam McNeill </a:t>
            </a:r>
            <a:r>
              <a:rPr lang="en-US" dirty="0">
                <a:hlinkClick r:id="rId3"/>
              </a:rPr>
              <a:t>sam.mcneill@uky.edu</a:t>
            </a:r>
            <a:endParaRPr lang="en-US" dirty="0"/>
          </a:p>
          <a:p>
            <a:r>
              <a:rPr lang="en-US" dirty="0"/>
              <a:t>Aaron Turner apturne@clemson.edu</a:t>
            </a:r>
          </a:p>
        </p:txBody>
      </p:sp>
    </p:spTree>
    <p:extLst>
      <p:ext uri="{BB962C8B-B14F-4D97-AF65-F5344CB8AC3E}">
        <p14:creationId xmlns:p14="http://schemas.microsoft.com/office/powerpoint/2010/main" val="609069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CFD9C-AFD0-49F4-A44A-C93D9CF80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BinData</a:t>
            </a:r>
            <a:r>
              <a:rPr lang="en-US" dirty="0"/>
              <a:t> 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48240-3C25-452A-BE83-A05F851EC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81756" cy="4351338"/>
          </a:xfrm>
        </p:spPr>
        <p:txBody>
          <a:bodyPr/>
          <a:lstStyle/>
          <a:p>
            <a:r>
              <a:rPr lang="en-US" dirty="0"/>
              <a:t>Enter bin 2</a:t>
            </a:r>
          </a:p>
          <a:p>
            <a:pPr lvl="1"/>
            <a:r>
              <a:rPr lang="en-US" dirty="0"/>
              <a:t>Column A – number or name</a:t>
            </a:r>
          </a:p>
          <a:p>
            <a:pPr lvl="1"/>
            <a:r>
              <a:rPr lang="en-US" dirty="0"/>
              <a:t>Column B – diameter, ft</a:t>
            </a:r>
          </a:p>
          <a:p>
            <a:pPr lvl="1"/>
            <a:r>
              <a:rPr lang="en-US" dirty="0"/>
              <a:t>Column C – height, ft</a:t>
            </a:r>
          </a:p>
          <a:p>
            <a:pPr lvl="1"/>
            <a:r>
              <a:rPr lang="en-US" dirty="0"/>
              <a:t>Column D - Hopper (drop down yes or no)</a:t>
            </a:r>
          </a:p>
          <a:p>
            <a:pPr lvl="1"/>
            <a:r>
              <a:rPr lang="en-US" dirty="0"/>
              <a:t>Column E – only applies if D is yes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6F56E8-6B84-43CB-A2D7-E86D47630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722" y="2098848"/>
            <a:ext cx="6247619" cy="2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79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CFD9C-AFD0-49F4-A44A-C93D9CF80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BinData</a:t>
            </a:r>
            <a:r>
              <a:rPr lang="en-US" dirty="0"/>
              <a:t> 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48240-3C25-452A-BE83-A05F851EC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81756" cy="4351338"/>
          </a:xfrm>
        </p:spPr>
        <p:txBody>
          <a:bodyPr/>
          <a:lstStyle/>
          <a:p>
            <a:r>
              <a:rPr lang="en-US" dirty="0"/>
              <a:t>Enter bin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A1742D-F5F8-4FE1-AAAC-24F733156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657" y="1620342"/>
            <a:ext cx="5657143" cy="2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80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CFD9C-AFD0-49F4-A44A-C93D9CF80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BinData</a:t>
            </a:r>
            <a:r>
              <a:rPr lang="en-US" dirty="0"/>
              <a:t> 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48240-3C25-452A-BE83-A05F851EC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81756" cy="4351338"/>
          </a:xfrm>
        </p:spPr>
        <p:txBody>
          <a:bodyPr/>
          <a:lstStyle/>
          <a:p>
            <a:r>
              <a:rPr lang="en-US" dirty="0"/>
              <a:t>Enter Overhead bin </a:t>
            </a:r>
          </a:p>
          <a:p>
            <a:pPr lvl="1"/>
            <a:r>
              <a:rPr lang="en-US" dirty="0"/>
              <a:t>Column A – number or name</a:t>
            </a:r>
          </a:p>
          <a:p>
            <a:pPr lvl="1"/>
            <a:r>
              <a:rPr lang="en-US" dirty="0"/>
              <a:t>Column B – diameter, ft</a:t>
            </a:r>
          </a:p>
          <a:p>
            <a:pPr lvl="1"/>
            <a:r>
              <a:rPr lang="en-US" dirty="0"/>
              <a:t>Column C – height, ft</a:t>
            </a:r>
          </a:p>
          <a:p>
            <a:pPr lvl="1"/>
            <a:r>
              <a:rPr lang="en-US" dirty="0"/>
              <a:t>Column D - Hopper (drop down yes or no)</a:t>
            </a:r>
          </a:p>
          <a:p>
            <a:pPr lvl="1"/>
            <a:r>
              <a:rPr lang="en-US" dirty="0"/>
              <a:t>Column E – only applies if D is yes, 30, 45, 60°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9E1D5D-F893-4806-9475-19F029B86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20" y="290688"/>
            <a:ext cx="6019048" cy="280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26264E-9FCB-4714-9403-4C1352D0F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20" y="3178845"/>
            <a:ext cx="5752381" cy="3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47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015D-522E-4D54-949A-D72BB4BF1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Sheet </a:t>
            </a:r>
            <a:r>
              <a:rPr lang="en-US" dirty="0" err="1"/>
              <a:t>ScaleLog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3C68A-F21C-4C18-8362-F170AA9E5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have scales, you can enter details of each load.</a:t>
            </a:r>
          </a:p>
          <a:p>
            <a:r>
              <a:rPr lang="en-US" dirty="0"/>
              <a:t>Also could enter net weight from yield monitor</a:t>
            </a:r>
          </a:p>
          <a:p>
            <a:r>
              <a:rPr lang="en-US" dirty="0"/>
              <a:t>These weights are used to compare to measured inventory</a:t>
            </a:r>
          </a:p>
          <a:p>
            <a:r>
              <a:rPr lang="en-US" dirty="0"/>
              <a:t>Wheat harvest occurs over 10 days July 1 – July 10. One load per day. Each load is 50,000 lb. Moisture is 16% until July 7, then 13%. Test weight is 58 </a:t>
            </a:r>
            <a:r>
              <a:rPr lang="en-US" dirty="0" err="1"/>
              <a:t>lb</a:t>
            </a:r>
            <a:r>
              <a:rPr lang="en-US" dirty="0"/>
              <a:t>/</a:t>
            </a:r>
            <a:r>
              <a:rPr lang="en-US" dirty="0" err="1"/>
              <a:t>bu</a:t>
            </a:r>
            <a:r>
              <a:rPr lang="en-US" dirty="0"/>
              <a:t> until July 5, then 60 </a:t>
            </a:r>
            <a:r>
              <a:rPr lang="en-US" dirty="0" err="1"/>
              <a:t>lb</a:t>
            </a:r>
            <a:r>
              <a:rPr lang="en-US" dirty="0"/>
              <a:t>/</a:t>
            </a:r>
            <a:r>
              <a:rPr lang="en-US" dirty="0" err="1"/>
              <a:t>bu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559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CFD9C-AFD0-49F4-A44A-C93D9CF80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ScaleLog</a:t>
            </a:r>
            <a:r>
              <a:rPr lang="en-US" dirty="0"/>
              <a:t> 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48240-3C25-452A-BE83-A05F851EC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472" y="1518407"/>
            <a:ext cx="11007055" cy="2460640"/>
          </a:xfrm>
        </p:spPr>
        <p:txBody>
          <a:bodyPr/>
          <a:lstStyle/>
          <a:p>
            <a:r>
              <a:rPr lang="en-US" dirty="0"/>
              <a:t>First load – row 2</a:t>
            </a:r>
          </a:p>
          <a:p>
            <a:r>
              <a:rPr lang="en-US" dirty="0"/>
              <a:t>7/1/19 – column A2</a:t>
            </a:r>
          </a:p>
          <a:p>
            <a:r>
              <a:rPr lang="en-US" dirty="0"/>
              <a:t>Operation – column B – drop down for in or out. Used to balance inventory with scale.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F3455F-0A02-4550-AC85-A101B537A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053" y="3979047"/>
            <a:ext cx="7638095" cy="1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71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F2671-F7B2-4558-8A47-5994FA7E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ScaleLog</a:t>
            </a:r>
            <a:r>
              <a:rPr lang="en-US" dirty="0"/>
              <a:t> – Weight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6914E-4550-4B95-AB2B-F348BF9BF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258" y="1690688"/>
            <a:ext cx="7601125" cy="2586475"/>
          </a:xfrm>
        </p:spPr>
        <p:txBody>
          <a:bodyPr>
            <a:normAutofit/>
          </a:bodyPr>
          <a:lstStyle/>
          <a:p>
            <a:r>
              <a:rPr lang="en-US" dirty="0"/>
              <a:t>Column C - Loaded weight, </a:t>
            </a:r>
            <a:r>
              <a:rPr lang="en-US" dirty="0" err="1"/>
              <a:t>lb</a:t>
            </a:r>
            <a:endParaRPr lang="en-US" dirty="0"/>
          </a:p>
          <a:p>
            <a:r>
              <a:rPr lang="en-US" dirty="0"/>
              <a:t>Column D – Empty weight, </a:t>
            </a:r>
            <a:r>
              <a:rPr lang="en-US" dirty="0" err="1"/>
              <a:t>lb</a:t>
            </a:r>
            <a:endParaRPr lang="en-US" dirty="0"/>
          </a:p>
          <a:p>
            <a:r>
              <a:rPr lang="en-US" dirty="0"/>
              <a:t>Column E – Calculation for net weight</a:t>
            </a:r>
          </a:p>
          <a:p>
            <a:pPr lvl="1"/>
            <a:r>
              <a:rPr lang="en-US" dirty="0"/>
              <a:t>If only net weights used - enter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274919-95A4-431E-8D20-BAF4A8540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36" y="4277163"/>
            <a:ext cx="7714286" cy="1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42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F2671-F7B2-4558-8A47-5994FA7E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ScaleLog</a:t>
            </a:r>
            <a:r>
              <a:rPr lang="en-US" dirty="0"/>
              <a:t> – Commodity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6914E-4550-4B95-AB2B-F348BF9BF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258" y="1690688"/>
            <a:ext cx="7601125" cy="2586475"/>
          </a:xfrm>
        </p:spPr>
        <p:txBody>
          <a:bodyPr>
            <a:normAutofit/>
          </a:bodyPr>
          <a:lstStyle/>
          <a:p>
            <a:r>
              <a:rPr lang="en-US" dirty="0"/>
              <a:t>Column F – Drop down menu for commodity</a:t>
            </a:r>
          </a:p>
          <a:p>
            <a:r>
              <a:rPr lang="en-US" dirty="0"/>
              <a:t>Column G – Moisture content, % wet basis</a:t>
            </a:r>
          </a:p>
          <a:p>
            <a:r>
              <a:rPr lang="en-US" dirty="0"/>
              <a:t>Column H – Test weight, </a:t>
            </a:r>
            <a:r>
              <a:rPr lang="en-US" dirty="0" err="1"/>
              <a:t>lb</a:t>
            </a:r>
            <a:r>
              <a:rPr lang="en-US" dirty="0"/>
              <a:t>/</a:t>
            </a:r>
            <a:r>
              <a:rPr lang="en-US" dirty="0" err="1"/>
              <a:t>bu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0C944D-49D1-4861-8B16-EC20E80DE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166" y="4091121"/>
            <a:ext cx="7904762" cy="2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41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F2671-F7B2-4558-8A47-5994FA7E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ScaleLog</a:t>
            </a:r>
            <a:r>
              <a:rPr lang="en-US" dirty="0"/>
              <a:t> – Commodity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6914E-4550-4B95-AB2B-F348BF9BF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258" y="1690688"/>
            <a:ext cx="7601125" cy="2586475"/>
          </a:xfrm>
        </p:spPr>
        <p:txBody>
          <a:bodyPr>
            <a:normAutofit/>
          </a:bodyPr>
          <a:lstStyle/>
          <a:p>
            <a:r>
              <a:rPr lang="en-US" dirty="0"/>
              <a:t>Column G – Moisture content, % wet basis</a:t>
            </a:r>
          </a:p>
          <a:p>
            <a:r>
              <a:rPr lang="en-US" dirty="0"/>
              <a:t>Column H – Test weight, </a:t>
            </a:r>
            <a:r>
              <a:rPr lang="en-US" dirty="0" err="1"/>
              <a:t>lb</a:t>
            </a:r>
            <a:r>
              <a:rPr lang="en-US" dirty="0"/>
              <a:t>/</a:t>
            </a:r>
            <a:r>
              <a:rPr lang="en-US" dirty="0" err="1"/>
              <a:t>bu</a:t>
            </a:r>
            <a:endParaRPr lang="en-US" dirty="0"/>
          </a:p>
          <a:p>
            <a:r>
              <a:rPr lang="en-US" dirty="0"/>
              <a:t>Column I – Standard bushels – see next slide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5F26DD-60A1-4EAA-94F2-D155BDFE6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115" y="3440821"/>
            <a:ext cx="7971428" cy="2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5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FEF7E-3C03-403A-928E-6420A9376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Bushels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13AE7-BE6C-41A5-994E-E007380A1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544112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Everything is shrunk or weight added to make standard bushels</a:t>
            </a:r>
          </a:p>
          <a:p>
            <a:r>
              <a:rPr lang="en-US" dirty="0"/>
              <a:t>Data on hidden sheet, can be changed</a:t>
            </a:r>
          </a:p>
          <a:p>
            <a:r>
              <a:rPr lang="en-US" dirty="0"/>
              <a:t>Corn at 16% - weight reduced to achieve 15%</a:t>
            </a:r>
          </a:p>
          <a:p>
            <a:r>
              <a:rPr lang="en-US" dirty="0"/>
              <a:t>Corn at 14% - weight added to achieve 15%</a:t>
            </a:r>
          </a:p>
          <a:p>
            <a:r>
              <a:rPr lang="en-US" dirty="0"/>
              <a:t>This would assume all grain is blended and marketed at desired moisture content shown in table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92EB9C6-473D-4C97-8160-4EA50F22C4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380559"/>
              </p:ext>
            </p:extLst>
          </p:nvPr>
        </p:nvGraphicFramePr>
        <p:xfrm>
          <a:off x="7694219" y="1844618"/>
          <a:ext cx="4033589" cy="379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3467">
                  <a:extLst>
                    <a:ext uri="{9D8B030D-6E8A-4147-A177-3AD203B41FA5}">
                      <a16:colId xmlns:a16="http://schemas.microsoft.com/office/drawing/2014/main" val="3485986420"/>
                    </a:ext>
                  </a:extLst>
                </a:gridCol>
                <a:gridCol w="1335061">
                  <a:extLst>
                    <a:ext uri="{9D8B030D-6E8A-4147-A177-3AD203B41FA5}">
                      <a16:colId xmlns:a16="http://schemas.microsoft.com/office/drawing/2014/main" val="3634469831"/>
                    </a:ext>
                  </a:extLst>
                </a:gridCol>
                <a:gridCol w="1335061">
                  <a:extLst>
                    <a:ext uri="{9D8B030D-6E8A-4147-A177-3AD203B41FA5}">
                      <a16:colId xmlns:a16="http://schemas.microsoft.com/office/drawing/2014/main" val="1444714238"/>
                    </a:ext>
                  </a:extLst>
                </a:gridCol>
              </a:tblGrid>
              <a:tr h="4740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Crop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MC % </a:t>
                      </a:r>
                      <a:r>
                        <a:rPr lang="en-US" sz="2400" u="none" strike="noStrike" dirty="0" err="1">
                          <a:effectLst/>
                        </a:rPr>
                        <a:t>wb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TW </a:t>
                      </a:r>
                      <a:r>
                        <a:rPr lang="en-US" sz="2400" u="none" strike="noStrike" dirty="0" err="1">
                          <a:effectLst/>
                        </a:rPr>
                        <a:t>lb</a:t>
                      </a:r>
                      <a:r>
                        <a:rPr lang="en-US" sz="2400" u="none" strike="noStrike" dirty="0">
                          <a:effectLst/>
                        </a:rPr>
                        <a:t>/</a:t>
                      </a:r>
                      <a:r>
                        <a:rPr lang="en-US" sz="2400" u="none" strike="noStrike" dirty="0" err="1">
                          <a:effectLst/>
                        </a:rPr>
                        <a:t>bu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7166788"/>
                  </a:ext>
                </a:extLst>
              </a:tr>
              <a:tr h="4740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Corn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56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4183299"/>
                  </a:ext>
                </a:extLst>
              </a:tr>
              <a:tr h="4740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Soybeans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60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6037357"/>
                  </a:ext>
                </a:extLst>
              </a:tr>
              <a:tr h="4740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Wheat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60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2748092"/>
                  </a:ext>
                </a:extLst>
              </a:tr>
              <a:tr h="4740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Milo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56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3436681"/>
                  </a:ext>
                </a:extLst>
              </a:tr>
              <a:tr h="4740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Barley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60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0213366"/>
                  </a:ext>
                </a:extLst>
              </a:tr>
              <a:tr h="4740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Rice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60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6407632"/>
                  </a:ext>
                </a:extLst>
              </a:tr>
              <a:tr h="4740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Oats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40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7482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74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361E3-4D47-4953-ABA2-ACA3B6DBC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ScaleLog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1D508-CFFF-4469-869D-4EE55DE2E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conditions until July 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8B622C-579A-4E9F-9758-66DA6E594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355" y="3308486"/>
            <a:ext cx="7847619" cy="1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52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6D93A-A32A-485F-885D-24A63C569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Excel Inventory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257FA-B0D2-4F7D-9B99-D25CFAAEB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Track incoming and outgoing grain based on scale weights</a:t>
            </a:r>
          </a:p>
          <a:p>
            <a:r>
              <a:rPr lang="en-US" dirty="0"/>
              <a:t>Estimate quantity of grain stored in bins including packing</a:t>
            </a:r>
          </a:p>
          <a:p>
            <a:pPr lvl="1"/>
            <a:r>
              <a:rPr lang="en-US"/>
              <a:t>Official scale weights </a:t>
            </a:r>
            <a:r>
              <a:rPr lang="en-US" dirty="0"/>
              <a:t>are the standard, estimating inventory in the bin has a high level of uncertainty. Entering into contracts based on bin measurements or on-farm weights is not advised.</a:t>
            </a:r>
          </a:p>
        </p:txBody>
      </p:sp>
    </p:spTree>
    <p:extLst>
      <p:ext uri="{BB962C8B-B14F-4D97-AF65-F5344CB8AC3E}">
        <p14:creationId xmlns:p14="http://schemas.microsoft.com/office/powerpoint/2010/main" val="2744535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A5C17-3A96-4ADE-B1F4-6B1B36538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ScaleLog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9EFC6-A2F5-4045-8DBD-21D141476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July 5 – test weight changes to 60 </a:t>
            </a:r>
            <a:r>
              <a:rPr lang="en-US" dirty="0" err="1"/>
              <a:t>lb</a:t>
            </a:r>
            <a:r>
              <a:rPr lang="en-US" dirty="0"/>
              <a:t>/</a:t>
            </a:r>
            <a:r>
              <a:rPr lang="en-US" dirty="0" err="1"/>
              <a:t>bu</a:t>
            </a:r>
            <a:endParaRPr lang="en-US" dirty="0"/>
          </a:p>
          <a:p>
            <a:r>
              <a:rPr lang="en-US" dirty="0"/>
              <a:t>Standard bushels are the same because 50,000/60 is 805</a:t>
            </a:r>
          </a:p>
          <a:p>
            <a:r>
              <a:rPr lang="en-US" dirty="0"/>
              <a:t>Test weight makes a difference on packing in inventory measurement sheet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61AC2C-6CAB-495D-9BBD-694A0A07A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265" y="3760803"/>
            <a:ext cx="8028571" cy="2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54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80995-345D-4B95-BC8A-A24B6A53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July 7, moisture goes to 13%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25EB09-EB70-43BA-B844-A24A73230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320" y="2183205"/>
            <a:ext cx="7695238" cy="23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24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7251D-FDB9-4637-B527-F202DF951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wheat harvest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1A508-A42F-4A1D-BD89-150AB3933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619" y="1905190"/>
            <a:ext cx="7704762" cy="3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11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2278-4DAD-4D66-9788-BCF3B39F2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on bushel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9671B-3713-49DE-86FC-6645AF410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Moisture content is not a grade factor</a:t>
            </a:r>
          </a:p>
          <a:p>
            <a:r>
              <a:rPr lang="en-US" dirty="0"/>
              <a:t>To allow for a comparison between bin inventory and the scale log, everything is adjusted to standard moisture content bushels</a:t>
            </a:r>
          </a:p>
          <a:p>
            <a:r>
              <a:rPr lang="en-US" dirty="0"/>
              <a:t>Shrink factor applied to high moisture grain</a:t>
            </a:r>
          </a:p>
          <a:p>
            <a:r>
              <a:rPr lang="en-US" dirty="0"/>
              <a:t>Similarly, grain is adjusted up if it is too dry</a:t>
            </a:r>
          </a:p>
          <a:p>
            <a:r>
              <a:rPr lang="en-US" dirty="0"/>
              <a:t>Assume grain is perfectly blended</a:t>
            </a:r>
          </a:p>
        </p:txBody>
      </p:sp>
    </p:spTree>
    <p:extLst>
      <p:ext uri="{BB962C8B-B14F-4D97-AF65-F5344CB8AC3E}">
        <p14:creationId xmlns:p14="http://schemas.microsoft.com/office/powerpoint/2010/main" val="2220663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986D7-5F6B-47D8-A843-1E2A73D5E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August 1 you measure the bins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25B55-C94C-49ED-B1F9-414363FE8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inventory sheet</a:t>
            </a:r>
          </a:p>
          <a:p>
            <a:r>
              <a:rPr lang="en-US" dirty="0"/>
              <a:t>Assume all wheat in bin 2</a:t>
            </a:r>
          </a:p>
          <a:p>
            <a:r>
              <a:rPr lang="en-US" dirty="0"/>
              <a:t>Column A - Enter date</a:t>
            </a:r>
          </a:p>
          <a:p>
            <a:r>
              <a:rPr lang="en-US" dirty="0"/>
              <a:t>Column B – drop down menu of bin numbers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8A5936-1B0D-4FA5-AF30-40544DA2C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172" y="4128115"/>
            <a:ext cx="8838095" cy="1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02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5A3EE-0FEF-4C21-9D12-CE79AF58C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on grain surfaces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0257B-15AA-407E-AC43-CE8F1FC26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Five conditions are allowed</a:t>
            </a:r>
          </a:p>
          <a:p>
            <a:pPr lvl="1"/>
            <a:r>
              <a:rPr lang="en-US" dirty="0"/>
              <a:t>Peaked (i.e. after filling)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Partially peaked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24BFFF-55B6-4629-AE41-BCADB86A77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316596" y="1432560"/>
            <a:ext cx="2293620" cy="1996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EA8934-D4B9-41DA-AAD0-3070CFAD9BD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316596" y="3804761"/>
            <a:ext cx="2293620" cy="199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27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5AB1A-D858-4FA8-9284-7AE284F5C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surfaces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2F8EF-A854-403C-AF6A-A7ACCA918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Partially inverted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Inverted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17202F-EE37-4A0A-84EC-2431AA1356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40133" y="946554"/>
            <a:ext cx="2293620" cy="1996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41EF98-6D7B-4BA8-A8AB-D081349050E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949190" y="3429000"/>
            <a:ext cx="2293620" cy="199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65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AB018-0CA0-45DD-863D-600630F24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Surface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7BFDF-2F98-4F13-8265-046FE2B08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Some adjusters always assume level height. The equivalent level change in a cone is 1/3 the height. So you could have a cone 10 ft tall, if it is pushed down into the bin to be level it would add 3.3 ft to the level height.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38AC69-1056-4E98-86B9-FEA0B1CB5A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739466" y="1027906"/>
            <a:ext cx="2293620" cy="199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58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24677-05A9-43CA-84BA-430C017C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A5CD2-C36A-4258-9799-EBAD77190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32 inches below the manhole to the grain surface. The surface is peaked. Column 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DF206A-FB07-4516-AB91-B1BACEF2A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417" y="3429000"/>
            <a:ext cx="9152381" cy="2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80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DB99F-9542-4ADB-82E9-32C1FB642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9D95-498D-4DFF-B0C5-BBB39EB96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hopper - Column E, no option</a:t>
            </a:r>
          </a:p>
          <a:p>
            <a:r>
              <a:rPr lang="en-US" dirty="0"/>
              <a:t>Bin has wheat – Column 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17B264-A5BC-4B2A-A957-92209363F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99" y="3410125"/>
            <a:ext cx="8990476" cy="1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1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0D4F8-A0AA-4AB5-AEAC-6424A83F6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Inventory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E4635-E66D-4589-8865-E4B915E2E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 tabs</a:t>
            </a:r>
          </a:p>
          <a:p>
            <a:pPr lvl="1"/>
            <a:r>
              <a:rPr lang="en-US" dirty="0"/>
              <a:t>Summary</a:t>
            </a:r>
          </a:p>
          <a:p>
            <a:pPr lvl="1"/>
            <a:r>
              <a:rPr lang="en-US" dirty="0" err="1"/>
              <a:t>BinData</a:t>
            </a:r>
            <a:endParaRPr lang="en-US" dirty="0"/>
          </a:p>
          <a:p>
            <a:pPr lvl="1"/>
            <a:r>
              <a:rPr lang="en-US" dirty="0"/>
              <a:t>Inventory</a:t>
            </a:r>
          </a:p>
          <a:p>
            <a:pPr lvl="1"/>
            <a:r>
              <a:rPr lang="en-US" dirty="0" err="1"/>
              <a:t>ScaleLog</a:t>
            </a:r>
            <a:endParaRPr lang="en-US" dirty="0"/>
          </a:p>
          <a:p>
            <a:r>
              <a:rPr lang="en-US" dirty="0"/>
              <a:t>Ignore Summary tab for now. Uses pivot tables to summarize results. </a:t>
            </a:r>
          </a:p>
          <a:p>
            <a:r>
              <a:rPr lang="en-US" dirty="0"/>
              <a:t>Two hidden sheets with formulas, conversions, and other data</a:t>
            </a:r>
          </a:p>
        </p:txBody>
      </p:sp>
    </p:spTree>
    <p:extLst>
      <p:ext uri="{BB962C8B-B14F-4D97-AF65-F5344CB8AC3E}">
        <p14:creationId xmlns:p14="http://schemas.microsoft.com/office/powerpoint/2010/main" val="1357592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814E8-A51D-409C-993E-75DA53C0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Grain conditions – MC and TW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0973B-5B27-4E68-934C-C28F734FD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 proper bin entry conditions. If it is not safe estimate MC and TW from dryer records, previous sales, etc.</a:t>
            </a:r>
          </a:p>
          <a:p>
            <a:r>
              <a:rPr lang="en-US" dirty="0"/>
              <a:t>I think it is 13.5% moisture and TW 59 </a:t>
            </a:r>
            <a:r>
              <a:rPr lang="en-US" dirty="0" err="1"/>
              <a:t>lb</a:t>
            </a:r>
            <a:r>
              <a:rPr lang="en-US" dirty="0"/>
              <a:t>/</a:t>
            </a:r>
            <a:r>
              <a:rPr lang="en-US" dirty="0" err="1"/>
              <a:t>bu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06FFD0-A49A-469B-B081-A480C78E6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368" y="3429000"/>
            <a:ext cx="8857143" cy="1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91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BA444-5758-478B-BD70-2EE561528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Bushel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8E81C-52FB-403A-8F4F-BD9F503F9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589" y="1825625"/>
            <a:ext cx="10515600" cy="4351338"/>
          </a:xfrm>
        </p:spPr>
        <p:txBody>
          <a:bodyPr/>
          <a:lstStyle/>
          <a:p>
            <a:r>
              <a:rPr lang="en-US" dirty="0"/>
              <a:t>There are hidden columns that determine the pack factor. This increases the capacity in the bin.</a:t>
            </a:r>
          </a:p>
          <a:p>
            <a:r>
              <a:rPr lang="en-US" dirty="0"/>
              <a:t>The pack factor is a function of the test weight. Moisture content has no impact on pack factor.</a:t>
            </a:r>
          </a:p>
          <a:p>
            <a:r>
              <a:rPr lang="en-US" dirty="0"/>
              <a:t>Moisture content is used to adjust to standard bushels. </a:t>
            </a:r>
          </a:p>
          <a:p>
            <a:r>
              <a:rPr lang="en-US" dirty="0"/>
              <a:t>The difference between 8,668 and 8,618 </a:t>
            </a:r>
            <a:r>
              <a:rPr lang="en-US" dirty="0" err="1"/>
              <a:t>bu</a:t>
            </a:r>
            <a:r>
              <a:rPr lang="en-US" dirty="0"/>
              <a:t> is the due to the shrink factor from 13.5 to 13.0%.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713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A9B77-CFA9-4064-B019-745D3ECE7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Summary-Bin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40229-F2F9-4898-97AD-9474252F3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88435" cy="4351338"/>
          </a:xfrm>
        </p:spPr>
        <p:txBody>
          <a:bodyPr/>
          <a:lstStyle/>
          <a:p>
            <a:r>
              <a:rPr lang="en-US" dirty="0"/>
              <a:t>These are pivot tables, initially filled with left over data.</a:t>
            </a:r>
          </a:p>
          <a:p>
            <a:r>
              <a:rPr lang="en-US" dirty="0"/>
              <a:t>Means nothing until refreshed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80A9DA-C45B-4363-8A63-62E9E81FD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913" y="655991"/>
            <a:ext cx="4257143" cy="5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190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034C3-214A-414B-BE75-63A080AC4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Refreshing pivot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4B95F-E8A1-4A47-B8F6-0DE1BD983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90439" cy="4351338"/>
          </a:xfrm>
        </p:spPr>
        <p:txBody>
          <a:bodyPr/>
          <a:lstStyle/>
          <a:p>
            <a:r>
              <a:rPr lang="en-US" dirty="0"/>
              <a:t>Select table by clicking in it (top one for now)</a:t>
            </a:r>
          </a:p>
          <a:p>
            <a:r>
              <a:rPr lang="en-US" dirty="0"/>
              <a:t>Click cell A2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F7C1A7-E505-476B-90F4-FDF340C1E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038" y="519820"/>
            <a:ext cx="4104762" cy="5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63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70EF2-98F0-48F9-B0DE-37C88CC5F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Pivot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46E75-2CD8-4660-ACD3-31D24D23D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31796" cy="4351338"/>
          </a:xfrm>
        </p:spPr>
        <p:txBody>
          <a:bodyPr/>
          <a:lstStyle/>
          <a:p>
            <a:r>
              <a:rPr lang="en-US" dirty="0"/>
              <a:t>First red arrow, analyze tab under pivotable tools</a:t>
            </a:r>
          </a:p>
          <a:p>
            <a:r>
              <a:rPr lang="en-US" dirty="0"/>
              <a:t>Then refresh key by green arrow</a:t>
            </a:r>
          </a:p>
          <a:p>
            <a:r>
              <a:rPr lang="en-US" dirty="0"/>
              <a:t>Use down arrow to refresh all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A63D85-A776-40EC-A472-4670E4A38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34" y="151002"/>
            <a:ext cx="6682945" cy="37524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DC2F37-5364-4EFA-A6A2-C3801B6A2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344" y="3028425"/>
            <a:ext cx="6697456" cy="358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211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19B29-D255-4B6A-A30A-046495CA7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scales available update that pivot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4387A-7255-4434-9AA4-8084CB829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65646" cy="4351338"/>
          </a:xfrm>
        </p:spPr>
        <p:txBody>
          <a:bodyPr/>
          <a:lstStyle/>
          <a:p>
            <a:r>
              <a:rPr lang="en-US" dirty="0"/>
              <a:t>According to inventory, bin 2 has 8,618 </a:t>
            </a:r>
            <a:r>
              <a:rPr lang="en-US" dirty="0" err="1"/>
              <a:t>bu</a:t>
            </a:r>
            <a:r>
              <a:rPr lang="en-US" dirty="0"/>
              <a:t> of wheat at </a:t>
            </a:r>
            <a:r>
              <a:rPr lang="en-US" dirty="0" err="1"/>
              <a:t>at</a:t>
            </a:r>
            <a:r>
              <a:rPr lang="en-US" dirty="0"/>
              <a:t> 13% moisture and 60 </a:t>
            </a:r>
            <a:r>
              <a:rPr lang="en-US" dirty="0" err="1"/>
              <a:t>lb</a:t>
            </a:r>
            <a:r>
              <a:rPr lang="en-US" dirty="0"/>
              <a:t>/</a:t>
            </a:r>
            <a:r>
              <a:rPr lang="en-US" dirty="0" err="1"/>
              <a:t>bu</a:t>
            </a:r>
            <a:endParaRPr lang="en-US" dirty="0"/>
          </a:p>
          <a:p>
            <a:r>
              <a:rPr lang="en-US" dirty="0"/>
              <a:t>According to scales, 8,161 standard bushels should be stored. Again at 13% MC and 60 </a:t>
            </a:r>
            <a:r>
              <a:rPr lang="en-US" dirty="0" err="1"/>
              <a:t>lb</a:t>
            </a:r>
            <a:r>
              <a:rPr lang="en-US" dirty="0"/>
              <a:t>/</a:t>
            </a:r>
            <a:r>
              <a:rPr lang="en-US" dirty="0" err="1"/>
              <a:t>bu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0C6326-266F-442B-B84F-299E67253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56" y="1344151"/>
            <a:ext cx="4885714" cy="5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36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023A4-98EC-41B4-BCAB-D7005CEF0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sell a load of wheat on Aug 15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01F0E-A79E-4F43-AA84-A726454FC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4289"/>
            <a:ext cx="10515600" cy="4351338"/>
          </a:xfrm>
        </p:spPr>
        <p:txBody>
          <a:bodyPr/>
          <a:lstStyle/>
          <a:p>
            <a:r>
              <a:rPr lang="en-US" dirty="0"/>
              <a:t>Scale log, Column B operation – out </a:t>
            </a:r>
          </a:p>
          <a:p>
            <a:r>
              <a:rPr lang="en-US" dirty="0"/>
              <a:t>I did not get loaded and empty weight, just use elevator data. Net weight was 95,000 lb. MC was 13.2% and TW 58.9. Negative 1,580 standard bushels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64E45E-9114-4388-AB20-579EC06A2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544" y="3062160"/>
            <a:ext cx="7647619" cy="3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834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80992-F87C-4D81-89CB-E1EAF523F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measured on 9/1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80270-80A2-40AD-8017-BE69A7AF4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Inventory tab. Bin surface is inverted since cone pulled down.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257714-146A-4417-8479-F179046DA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56" y="2665472"/>
            <a:ext cx="8838095" cy="2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088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DA97C-6D26-4B22-BD80-ACDCA6448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Summary-Bin Tab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D9F2B-0BEA-47B8-AEC6-D24E7ADC0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B4FCD6-75A0-4A49-A6DD-58B47D0EC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483" y="1577484"/>
            <a:ext cx="8628571" cy="4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270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C796D-ECB3-4A01-AA48-88F3A826B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refresh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01707-5756-4185-9A36-E309FD137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1731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August had 8,618 bu. When the report was run for September there was 6,659 bu.</a:t>
            </a:r>
          </a:p>
          <a:p>
            <a:r>
              <a:rPr lang="en-US" dirty="0"/>
              <a:t>From the scale log, a net of 8,161 </a:t>
            </a:r>
            <a:r>
              <a:rPr lang="en-US" dirty="0" err="1"/>
              <a:t>bu</a:t>
            </a:r>
            <a:r>
              <a:rPr lang="en-US" dirty="0"/>
              <a:t> was brought in July. In August 1,580 </a:t>
            </a:r>
            <a:r>
              <a:rPr lang="en-US" dirty="0" err="1"/>
              <a:t>bu</a:t>
            </a:r>
            <a:r>
              <a:rPr lang="en-US" dirty="0"/>
              <a:t> was removed. The based on scale data was 6,581 </a:t>
            </a:r>
            <a:r>
              <a:rPr lang="en-US" dirty="0" err="1"/>
              <a:t>bu</a:t>
            </a:r>
            <a:endParaRPr lang="en-US" dirty="0"/>
          </a:p>
          <a:p>
            <a:r>
              <a:rPr lang="en-US" dirty="0"/>
              <a:t>There will always be a difference between the measurements.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88F9DB-1A35-43EC-A83D-EB5364CA6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108" y="570988"/>
            <a:ext cx="5076190" cy="5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20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46575-1E21-4F31-92F0-448F8D4DF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Farm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B2DE8-D3D3-4C5A-B72C-6C24B9388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 bins</a:t>
            </a:r>
          </a:p>
          <a:p>
            <a:pPr lvl="1"/>
            <a:r>
              <a:rPr lang="en-US" dirty="0"/>
              <a:t>Bin 1 is 30 ft diameter and height of 30 ft to the bottom of the manhole</a:t>
            </a:r>
          </a:p>
          <a:p>
            <a:pPr lvl="1"/>
            <a:r>
              <a:rPr lang="en-US" dirty="0"/>
              <a:t>Bin 2 is 24 ft diameter and height of 24 ft to the bottom of the manhole. </a:t>
            </a:r>
          </a:p>
          <a:p>
            <a:pPr lvl="1"/>
            <a:r>
              <a:rPr lang="en-US" dirty="0"/>
              <a:t>Bin 3 is 48 ft diameter and height of 48 ft to the bottom of the manhole</a:t>
            </a:r>
          </a:p>
          <a:p>
            <a:pPr lvl="1"/>
            <a:r>
              <a:rPr lang="en-US" dirty="0"/>
              <a:t>Overhead is a hopper bottom overhead tank. Diameter is 12 ft and height of the cylinder is 9 ft. The hopper has an angle of 45°.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681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0D90B-5B24-45E8-901D-D9557963E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corn harvest – </a:t>
            </a:r>
            <a:r>
              <a:rPr lang="en-US" dirty="0" err="1"/>
              <a:t>ScaleLog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0DF50-E6CC-4B26-91BB-DCFAAEDCF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Sept 15 first day</a:t>
            </a:r>
          </a:p>
          <a:p>
            <a:pPr lvl="1"/>
            <a:r>
              <a:rPr lang="en-US" dirty="0"/>
              <a:t>85,000 gross, 25,000 </a:t>
            </a:r>
            <a:r>
              <a:rPr lang="en-US" dirty="0" err="1"/>
              <a:t>lb</a:t>
            </a:r>
            <a:r>
              <a:rPr lang="en-US" dirty="0"/>
              <a:t> empty weight, 20% MC and 54 </a:t>
            </a:r>
            <a:r>
              <a:rPr lang="en-US" dirty="0" err="1"/>
              <a:t>lb</a:t>
            </a:r>
            <a:r>
              <a:rPr lang="en-US" dirty="0"/>
              <a:t>/</a:t>
            </a:r>
            <a:r>
              <a:rPr lang="en-US" dirty="0" err="1"/>
              <a:t>bu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70CD3A-AFF4-47E7-B259-4523A53B3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822" y="3064281"/>
            <a:ext cx="8000000" cy="3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869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55986-AB56-4D8B-ADB8-E2473672E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more harvest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2B816-1D12-4CB5-BC1E-0DC06E757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Did not track individual trucks, just know that I harvest 250,000 </a:t>
            </a:r>
            <a:r>
              <a:rPr lang="en-US" dirty="0" err="1"/>
              <a:t>lb</a:t>
            </a:r>
            <a:r>
              <a:rPr lang="en-US" dirty="0"/>
              <a:t> of 18% and 55 </a:t>
            </a:r>
            <a:r>
              <a:rPr lang="en-US" dirty="0" err="1"/>
              <a:t>lb</a:t>
            </a:r>
            <a:r>
              <a:rPr lang="en-US" dirty="0"/>
              <a:t>/</a:t>
            </a:r>
            <a:r>
              <a:rPr lang="en-US" dirty="0" err="1"/>
              <a:t>bu</a:t>
            </a:r>
            <a:r>
              <a:rPr lang="en-US" dirty="0"/>
              <a:t> corn on 9/17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100C37-96F5-4C2B-9F40-7B26CBAD7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842" y="2883351"/>
            <a:ext cx="7638095" cy="3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963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55986-AB56-4D8B-ADB8-E2473672E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more harvest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2B816-1D12-4CB5-BC1E-0DC06E757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Did not track individual trucks, just know that I harvest 5,000,000 </a:t>
            </a:r>
            <a:r>
              <a:rPr lang="en-US" dirty="0" err="1"/>
              <a:t>lb</a:t>
            </a:r>
            <a:r>
              <a:rPr lang="en-US" dirty="0"/>
              <a:t> of 17% and 56 </a:t>
            </a:r>
            <a:r>
              <a:rPr lang="en-US" dirty="0" err="1"/>
              <a:t>lb</a:t>
            </a:r>
            <a:r>
              <a:rPr lang="en-US" dirty="0"/>
              <a:t>/</a:t>
            </a:r>
            <a:r>
              <a:rPr lang="en-US" dirty="0" err="1"/>
              <a:t>bu</a:t>
            </a:r>
            <a:r>
              <a:rPr lang="en-US" dirty="0"/>
              <a:t> corn on 9/18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14BD50-0C02-4DDF-A28E-9FD8AA327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120" y="2740494"/>
            <a:ext cx="7904762" cy="3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428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0EE51-CD0B-439A-B072-FF175D443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– Bin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F6870-0256-4E71-97C7-7820811D4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inventory tab</a:t>
            </a:r>
          </a:p>
          <a:p>
            <a:r>
              <a:rPr lang="en-US" dirty="0"/>
              <a:t>On 10/1 we measured bin inventory</a:t>
            </a:r>
          </a:p>
          <a:p>
            <a:pPr lvl="1"/>
            <a:r>
              <a:rPr lang="en-US" dirty="0"/>
              <a:t>Still have wheat in bin 2. Measured 54 inches below man hole. Surface is an inverted cone. Last time measured 55 inches, but there will be operator variation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F52C2D-B5CF-4CF4-9963-1707AEF38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577" y="4062677"/>
            <a:ext cx="8980952" cy="2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844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57242-1D27-44AE-989F-46BC7D981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for Bin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14837-A6B1-4578-BF70-054471F73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Corn in bin 1. 16 inches below manhole. Column C.</a:t>
            </a:r>
          </a:p>
          <a:p>
            <a:r>
              <a:rPr lang="en-US" dirty="0"/>
              <a:t>Top grain surface is almost level (drop down menu column D)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3CB1AE-A18C-43BD-9A4F-1E2E45623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311" y="3429000"/>
            <a:ext cx="8523809" cy="2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191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DD3D1-B7D8-48BF-8CA8-778BFC513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for bin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85984-D5B7-4C6C-B38F-576A17D8F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hopper, nothing in column E</a:t>
            </a:r>
          </a:p>
          <a:p>
            <a:r>
              <a:rPr lang="en-US" dirty="0"/>
              <a:t>Column F – corn, enter MC and TW in column G and 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20E858-200E-4B02-B310-C377CCA0B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41" y="3429000"/>
            <a:ext cx="8447619" cy="2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74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FC79B-4389-430C-A545-81E47A130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 3 Inventory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7EBF1-D791-47E0-A15E-71D6B0587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Corn in bin 3, still peaked from harvest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7AA35C-CE5B-4754-8899-32F63E0A8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73550"/>
            <a:ext cx="9009524" cy="2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074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1826D-5C70-4245-A01E-FDDE9AF2B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in Hopper Bottom Bins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47FC2-DF5F-43F8-99AB-7BF9D35B4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Overhead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F3AEA0-7397-4634-BCEE-93025FC3B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06056"/>
            <a:ext cx="9104762" cy="29904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84CADE-BF55-4147-B5E7-43B78753B06D}"/>
              </a:ext>
            </a:extLst>
          </p:cNvPr>
          <p:cNvSpPr/>
          <p:nvPr/>
        </p:nvSpPr>
        <p:spPr>
          <a:xfrm>
            <a:off x="5951538" y="3244850"/>
            <a:ext cx="2889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04151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1826D-5C70-4245-A01E-FDDE9AF2B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in Hopper Bottom Bins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47FC2-DF5F-43F8-99AB-7BF9D35B4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30006" cy="4351338"/>
          </a:xfrm>
        </p:spPr>
        <p:txBody>
          <a:bodyPr/>
          <a:lstStyle/>
          <a:p>
            <a:r>
              <a:rPr lang="en-US" dirty="0"/>
              <a:t>Overhead</a:t>
            </a:r>
          </a:p>
          <a:p>
            <a:r>
              <a:rPr lang="en-US" dirty="0"/>
              <a:t>Height in column C is only the cylinder</a:t>
            </a:r>
          </a:p>
          <a:p>
            <a:r>
              <a:rPr lang="en-US" dirty="0"/>
              <a:t>Column E handles the cases when no grain is in the cylinder portion, but some could be in hopper</a:t>
            </a:r>
          </a:p>
          <a:p>
            <a:r>
              <a:rPr lang="en-US" dirty="0"/>
              <a:t>In farm bins, grain in the hopper is likely very small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84CADE-BF55-4147-B5E7-43B78753B06D}"/>
              </a:ext>
            </a:extLst>
          </p:cNvPr>
          <p:cNvSpPr/>
          <p:nvPr/>
        </p:nvSpPr>
        <p:spPr>
          <a:xfrm>
            <a:off x="5951538" y="3244850"/>
            <a:ext cx="2889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F5741A-B87D-432A-B9F0-CD0A577137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539993" y="1887268"/>
            <a:ext cx="2542773" cy="345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184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4A1D5-C3D2-407B-94E1-85995DA2F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Overhead bin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BE93C-61AB-4A88-A824-5C31CFEFB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Corn was 55 inches down from manhole, so cylinder portion was partially filled. (Bin has a 9 ft cylinder height).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C3E63E-C6E8-4B66-A9CF-31FC04E0B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212" y="3118433"/>
            <a:ext cx="9161905" cy="2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16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24E9-100B-4710-853F-5008004E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Hopper Bins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37CD7-E98E-419E-AB1D-932FDC64B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04545" cy="4351338"/>
          </a:xfrm>
        </p:spPr>
        <p:txBody>
          <a:bodyPr/>
          <a:lstStyle/>
          <a:p>
            <a:r>
              <a:rPr lang="en-US" dirty="0"/>
              <a:t>Height is distance from manhole to the top of the hopper</a:t>
            </a:r>
          </a:p>
          <a:p>
            <a:r>
              <a:rPr lang="en-US" dirty="0"/>
              <a:t>Also called cylinder height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2DD7C2-3898-4AF8-855F-EDC9004781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206143" y="961307"/>
            <a:ext cx="3943735" cy="488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05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2C1AE-708B-42EA-AA40-9079C2452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Overhead inventory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F1640-732C-441A-87F8-3C05F3915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Surface is level</a:t>
            </a:r>
          </a:p>
          <a:p>
            <a:r>
              <a:rPr lang="en-US" dirty="0"/>
              <a:t>Since grain is in cylinder, hopper has to be full (column 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EF4679-8F91-4A48-878E-26C5F8EE9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286" y="3429000"/>
            <a:ext cx="9171428" cy="2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723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1D1CB-0F72-4EE2-9114-3C17237D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inventory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379CC-5B2F-4861-AAA7-27FBBAA81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B3B9CB-D8D4-47C3-8145-6AF16D1F9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132" y="2288168"/>
            <a:ext cx="9314286" cy="2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68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16923-CA87-452B-A305-0D0B6B57F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Refresh summary 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979D4-3319-4436-8C7C-750781248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171738" cy="4351338"/>
          </a:xfrm>
        </p:spPr>
        <p:txBody>
          <a:bodyPr/>
          <a:lstStyle/>
          <a:p>
            <a:r>
              <a:rPr lang="en-US" dirty="0"/>
              <a:t>Click on a pivot table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6E1161-E1F2-40A4-B428-B4D2696F4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46" y="1463382"/>
            <a:ext cx="4847619" cy="53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542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9B1EF-E341-4C18-94A2-C3631508F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Refresh pivot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C9A1D-3518-4354-A842-1F0D0FB51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2022446" cy="4351338"/>
          </a:xfrm>
        </p:spPr>
        <p:txBody>
          <a:bodyPr/>
          <a:lstStyle/>
          <a:p>
            <a:r>
              <a:rPr lang="en-US" dirty="0" err="1"/>
              <a:t>Pivottable</a:t>
            </a:r>
            <a:r>
              <a:rPr lang="en-US" dirty="0"/>
              <a:t> tools</a:t>
            </a:r>
          </a:p>
          <a:p>
            <a:r>
              <a:rPr lang="en-US" dirty="0"/>
              <a:t>Analyze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05A2E0-3793-41A0-A72D-BF7D9D72F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572" y="1179673"/>
            <a:ext cx="8971428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778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3B87-4CF9-4C55-A581-42E751117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A59FD-C1E1-46FF-8287-56BAEE747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114623" cy="4351338"/>
          </a:xfrm>
        </p:spPr>
        <p:txBody>
          <a:bodyPr/>
          <a:lstStyle/>
          <a:p>
            <a:r>
              <a:rPr lang="en-US" dirty="0"/>
              <a:t>Arrow down for refresh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4DAE9B-2019-4253-AAB6-972C30804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823" y="1825625"/>
            <a:ext cx="8971428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685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2ABD0-5B7E-422A-9306-4B5F1F794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Refresh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41F29-3F65-4B4D-AF11-078A3AC71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27911F-FC90-428A-82B9-079371579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70" y="1658000"/>
            <a:ext cx="11323809" cy="5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435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5FED7-054D-4838-BBA5-BBB26428E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Bin Inventory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7AAFD-8607-4F3F-B863-E4D601180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 inventory lists 90,282 </a:t>
            </a:r>
            <a:r>
              <a:rPr lang="en-US" dirty="0" err="1"/>
              <a:t>bu</a:t>
            </a:r>
            <a:r>
              <a:rPr lang="en-US" dirty="0"/>
              <a:t> of corn</a:t>
            </a:r>
          </a:p>
          <a:p>
            <a:pPr lvl="1"/>
            <a:r>
              <a:rPr lang="en-US" dirty="0"/>
              <a:t>72,752 in Bin 3</a:t>
            </a:r>
          </a:p>
          <a:p>
            <a:pPr lvl="1"/>
            <a:r>
              <a:rPr lang="en-US" dirty="0"/>
              <a:t>16,941 in Bin 1</a:t>
            </a:r>
          </a:p>
          <a:p>
            <a:pPr lvl="1"/>
            <a:r>
              <a:rPr lang="en-US" dirty="0"/>
              <a:t>589 in overhead</a:t>
            </a:r>
          </a:p>
          <a:p>
            <a:r>
              <a:rPr lang="en-US" dirty="0"/>
              <a:t>6,690 </a:t>
            </a:r>
            <a:r>
              <a:rPr lang="en-US" dirty="0" err="1"/>
              <a:t>bu</a:t>
            </a:r>
            <a:r>
              <a:rPr lang="en-US" dirty="0"/>
              <a:t> of wheat in bin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D62C36-8B67-4E89-BE18-E53FE6323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136" y="2622995"/>
            <a:ext cx="5828571" cy="3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156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436B1-D8E6-4CC7-9CDC-02AD39C27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Log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CA2DF-CD74-4311-936B-E89715762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79752" cy="4351338"/>
          </a:xfrm>
        </p:spPr>
        <p:txBody>
          <a:bodyPr/>
          <a:lstStyle/>
          <a:p>
            <a:r>
              <a:rPr lang="en-US" dirty="0"/>
              <a:t>According to scale log</a:t>
            </a:r>
          </a:p>
          <a:p>
            <a:pPr marL="0" indent="0">
              <a:buNone/>
            </a:pPr>
            <a:r>
              <a:rPr lang="en-US" dirty="0"/>
              <a:t>	92,500 </a:t>
            </a:r>
            <a:r>
              <a:rPr lang="en-US" dirty="0" err="1"/>
              <a:t>bu</a:t>
            </a:r>
            <a:r>
              <a:rPr lang="en-US" dirty="0"/>
              <a:t> of corn</a:t>
            </a:r>
          </a:p>
          <a:p>
            <a:pPr marL="0" indent="0">
              <a:buNone/>
            </a:pPr>
            <a:r>
              <a:rPr lang="en-US" dirty="0"/>
              <a:t>	6,581 </a:t>
            </a:r>
            <a:r>
              <a:rPr lang="en-US" dirty="0" err="1"/>
              <a:t>bu</a:t>
            </a:r>
            <a:r>
              <a:rPr lang="en-US" dirty="0"/>
              <a:t> of wheat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D6F1F2-EA0D-461D-97A8-9A9D0ABC4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975" y="1027906"/>
            <a:ext cx="4933333" cy="5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07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C4D6-3808-4C54-ACEB-A18C139DE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E23BF-A32E-4979-8963-8DF6C6433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350,000 </a:t>
            </a:r>
            <a:r>
              <a:rPr lang="en-US" dirty="0" err="1"/>
              <a:t>lb</a:t>
            </a:r>
            <a:r>
              <a:rPr lang="en-US" dirty="0"/>
              <a:t> of 17.5% and 56 </a:t>
            </a:r>
            <a:r>
              <a:rPr lang="en-US" dirty="0" err="1"/>
              <a:t>lb</a:t>
            </a:r>
            <a:r>
              <a:rPr lang="en-US" dirty="0"/>
              <a:t>/</a:t>
            </a:r>
            <a:r>
              <a:rPr lang="en-US" dirty="0" err="1"/>
              <a:t>bu</a:t>
            </a:r>
            <a:r>
              <a:rPr lang="en-US" dirty="0"/>
              <a:t> corn on 9/19</a:t>
            </a:r>
          </a:p>
        </p:txBody>
      </p:sp>
    </p:spTree>
    <p:extLst>
      <p:ext uri="{BB962C8B-B14F-4D97-AF65-F5344CB8AC3E}">
        <p14:creationId xmlns:p14="http://schemas.microsoft.com/office/powerpoint/2010/main" val="2362262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0D4F8-A0AA-4AB5-AEAC-6424A83F6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Inventory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E4635-E66D-4589-8865-E4B915E2E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 tabs</a:t>
            </a:r>
          </a:p>
          <a:p>
            <a:pPr lvl="1"/>
            <a:r>
              <a:rPr lang="en-US" dirty="0"/>
              <a:t>Summary</a:t>
            </a:r>
          </a:p>
          <a:p>
            <a:pPr lvl="1"/>
            <a:r>
              <a:rPr lang="en-US" b="1" dirty="0" err="1"/>
              <a:t>BinData</a:t>
            </a:r>
            <a:endParaRPr lang="en-US" b="1" dirty="0"/>
          </a:p>
          <a:p>
            <a:pPr lvl="1"/>
            <a:r>
              <a:rPr lang="en-US" dirty="0"/>
              <a:t>Inventory</a:t>
            </a:r>
          </a:p>
          <a:p>
            <a:pPr lvl="1"/>
            <a:r>
              <a:rPr lang="en-US" dirty="0" err="1"/>
              <a:t>ScaleLog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71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9FAE8-3B24-4C95-B219-A3C28018B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BinData</a:t>
            </a:r>
            <a:r>
              <a:rPr lang="en-US" dirty="0"/>
              <a:t> 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7EC3C-F313-434F-97B4-75BED7689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Only done once</a:t>
            </a:r>
          </a:p>
          <a:p>
            <a:r>
              <a:rPr lang="en-US" dirty="0"/>
              <a:t>Need diameter</a:t>
            </a:r>
          </a:p>
          <a:p>
            <a:pPr lvl="1"/>
            <a:r>
              <a:rPr lang="en-US" dirty="0"/>
              <a:t>Or Diameter = circumference/3.14</a:t>
            </a:r>
          </a:p>
          <a:p>
            <a:r>
              <a:rPr lang="en-US" dirty="0"/>
              <a:t>Measurement from reference point to bottom when empty</a:t>
            </a:r>
          </a:p>
          <a:p>
            <a:r>
              <a:rPr lang="en-US" dirty="0"/>
              <a:t>Bottom lip of manhole convenient location</a:t>
            </a:r>
          </a:p>
          <a:p>
            <a:r>
              <a:rPr lang="en-US" dirty="0"/>
              <a:t>Usually assume that is maximum fill for the bin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1C9BAF-66AB-41E3-BE46-4443AB7ADC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91076" y="1027906"/>
            <a:ext cx="5355287" cy="466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50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8EE3-E00D-41EA-B25E-487559092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45055-572F-46A2-A95D-2F2B164CE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FB0AA9-F92A-4FBE-8635-2B5E68B252EE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21" y="1929380"/>
            <a:ext cx="4166534" cy="39477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C570A6-4CB8-4264-91CC-7850EC2D0DA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454" y="1954447"/>
            <a:ext cx="3601720" cy="38976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9A757B-A9FC-47E8-96FF-D24FFDB697BE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174" y="1929380"/>
            <a:ext cx="3676430" cy="394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53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CFD9C-AFD0-49F4-A44A-C93D9CF80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BinData</a:t>
            </a:r>
            <a:r>
              <a:rPr lang="en-US" dirty="0"/>
              <a:t> 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48240-3C25-452A-BE83-A05F851EC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81756" cy="4351338"/>
          </a:xfrm>
        </p:spPr>
        <p:txBody>
          <a:bodyPr/>
          <a:lstStyle/>
          <a:p>
            <a:r>
              <a:rPr lang="en-US" dirty="0"/>
              <a:t>Enter bin 1</a:t>
            </a:r>
          </a:p>
          <a:p>
            <a:pPr lvl="1"/>
            <a:r>
              <a:rPr lang="en-US" dirty="0"/>
              <a:t>Column A – number or name</a:t>
            </a:r>
          </a:p>
          <a:p>
            <a:pPr lvl="1"/>
            <a:r>
              <a:rPr lang="en-US" dirty="0"/>
              <a:t>Column B – diameter, ft</a:t>
            </a:r>
          </a:p>
          <a:p>
            <a:pPr lvl="1"/>
            <a:r>
              <a:rPr lang="en-US" dirty="0"/>
              <a:t>Column C – height, ft</a:t>
            </a:r>
          </a:p>
          <a:p>
            <a:pPr lvl="2"/>
            <a:r>
              <a:rPr lang="en-US" dirty="0"/>
              <a:t>Lip of manhole to floor</a:t>
            </a:r>
          </a:p>
          <a:p>
            <a:pPr lvl="1"/>
            <a:r>
              <a:rPr lang="en-US" dirty="0"/>
              <a:t>Column D - Hopper (drop down yes or no)</a:t>
            </a:r>
          </a:p>
          <a:p>
            <a:pPr lvl="1"/>
            <a:r>
              <a:rPr lang="en-US" dirty="0"/>
              <a:t>Column E – only applies if D is yes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EFED20-065E-4B93-AC99-D8A253AF5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231" y="1690688"/>
            <a:ext cx="5752381" cy="2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13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1677</Words>
  <Application>Microsoft Office PowerPoint</Application>
  <PresentationFormat>Widescreen</PresentationFormat>
  <Paragraphs>243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</vt:lpstr>
      <vt:lpstr>Calibri</vt:lpstr>
      <vt:lpstr>Calibri Light</vt:lpstr>
      <vt:lpstr>Office Theme</vt:lpstr>
      <vt:lpstr>Inventory Measurement Tutorial</vt:lpstr>
      <vt:lpstr>Purpose of Excel Inventory Model</vt:lpstr>
      <vt:lpstr>Excel Inventory Model</vt:lpstr>
      <vt:lpstr>Model Farm</vt:lpstr>
      <vt:lpstr>Hopper Bins</vt:lpstr>
      <vt:lpstr>Excel Inventory Model</vt:lpstr>
      <vt:lpstr>BinData Sheet</vt:lpstr>
      <vt:lpstr>Bin measurement</vt:lpstr>
      <vt:lpstr>BinData Sheet</vt:lpstr>
      <vt:lpstr>BinData Sheet</vt:lpstr>
      <vt:lpstr>BinData Sheet</vt:lpstr>
      <vt:lpstr>BinData Sheet</vt:lpstr>
      <vt:lpstr>Sheet ScaleLog</vt:lpstr>
      <vt:lpstr>ScaleLog Sheet</vt:lpstr>
      <vt:lpstr>ScaleLog – Weight Data</vt:lpstr>
      <vt:lpstr>ScaleLog – Commodity data</vt:lpstr>
      <vt:lpstr>ScaleLog – Commodity data</vt:lpstr>
      <vt:lpstr>Standard Bushels</vt:lpstr>
      <vt:lpstr>ScaleLog</vt:lpstr>
      <vt:lpstr>ScaleLog</vt:lpstr>
      <vt:lpstr>On July 7, moisture goes to 13%</vt:lpstr>
      <vt:lpstr>End of wheat harvest</vt:lpstr>
      <vt:lpstr>Note on bushel calculation</vt:lpstr>
      <vt:lpstr>August 1 you measure the bins</vt:lpstr>
      <vt:lpstr>Note on grain surfaces</vt:lpstr>
      <vt:lpstr>More surfaces</vt:lpstr>
      <vt:lpstr>Level Surface</vt:lpstr>
      <vt:lpstr>Surface measurement</vt:lpstr>
      <vt:lpstr>Inventory</vt:lpstr>
      <vt:lpstr>Grain conditions – MC and TW</vt:lpstr>
      <vt:lpstr>Bushel Calculation</vt:lpstr>
      <vt:lpstr>Summary-Bin</vt:lpstr>
      <vt:lpstr>Refreshing pivot table</vt:lpstr>
      <vt:lpstr>Update Pivot Table</vt:lpstr>
      <vt:lpstr>If scales available update that pivot table</vt:lpstr>
      <vt:lpstr>We sell a load of wheat on Aug 15 </vt:lpstr>
      <vt:lpstr>Inventory measured on 9/1</vt:lpstr>
      <vt:lpstr>Update Summary-Bin Tab</vt:lpstr>
      <vt:lpstr>After refresh</vt:lpstr>
      <vt:lpstr>Now corn harvest – ScaleLog</vt:lpstr>
      <vt:lpstr>Two more harvest dates</vt:lpstr>
      <vt:lpstr>Two more harvest dates</vt:lpstr>
      <vt:lpstr>Inventory – Bin measurement</vt:lpstr>
      <vt:lpstr>Data for Bin 1</vt:lpstr>
      <vt:lpstr>Data for bin 1</vt:lpstr>
      <vt:lpstr>Bin 3 Inventory</vt:lpstr>
      <vt:lpstr>Inventory in Hopper Bottom Bins</vt:lpstr>
      <vt:lpstr>Inventory in Hopper Bottom Bins</vt:lpstr>
      <vt:lpstr>Overhead bin</vt:lpstr>
      <vt:lpstr>Overhead inventory</vt:lpstr>
      <vt:lpstr>Final inventory measurements</vt:lpstr>
      <vt:lpstr>Refresh summary sheet</vt:lpstr>
      <vt:lpstr>Refresh pivot table</vt:lpstr>
      <vt:lpstr>PowerPoint Presentation</vt:lpstr>
      <vt:lpstr>Refresh All</vt:lpstr>
      <vt:lpstr>Results Bin Inventory</vt:lpstr>
      <vt:lpstr>Scale Log 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Montross, Michael</dc:creator>
  <cp:lastModifiedBy>Pekarchik, Karin N.</cp:lastModifiedBy>
  <cp:revision>16</cp:revision>
  <dcterms:created xsi:type="dcterms:W3CDTF">2019-03-12T14:20:07Z</dcterms:created>
  <dcterms:modified xsi:type="dcterms:W3CDTF">2022-08-16T15:35:59Z</dcterms:modified>
</cp:coreProperties>
</file>